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9" r:id="rId4"/>
    <p:sldId id="260" r:id="rId5"/>
    <p:sldId id="265" r:id="rId6"/>
    <p:sldId id="268" r:id="rId7"/>
    <p:sldId id="269" r:id="rId8"/>
    <p:sldId id="264" r:id="rId9"/>
    <p:sldId id="272" r:id="rId10"/>
    <p:sldId id="263" r:id="rId11"/>
    <p:sldId id="270" r:id="rId12"/>
    <p:sldId id="271" r:id="rId13"/>
    <p:sldId id="273" r:id="rId14"/>
  </p:sldIdLst>
  <p:sldSz cx="18288000" cy="10287000"/>
  <p:notesSz cx="6858000" cy="9144000"/>
  <p:embeddedFontLst>
    <p:embeddedFont>
      <p:font typeface="Repo Black" charset="0"/>
      <p:regular r:id="rId16"/>
    </p:embeddedFont>
    <p:embeddedFont>
      <p:font typeface="Open Sans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-77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C1B90-C398-4ACF-B549-9A64C29DA02A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E914E-E0D5-4124-922D-8CCE2C764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065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9.sv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731804">
            <a:off x="-5285818" y="7795052"/>
            <a:ext cx="25254850" cy="152906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91666" y="8375658"/>
            <a:ext cx="5723201" cy="22060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32693" y="4000500"/>
            <a:ext cx="14622615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5"/>
              </a:lnSpc>
            </a:pPr>
            <a:r>
              <a:rPr lang="en-US" sz="5396" b="1" dirty="0">
                <a:solidFill>
                  <a:srgbClr val="F1A815"/>
                </a:solidFill>
                <a:latin typeface="Repo Black"/>
              </a:rPr>
              <a:t>АКТИВИЗАЦИЯ СЛОВАРЯ </a:t>
            </a:r>
            <a:r>
              <a:rPr lang="en-US" sz="5396" b="1" dirty="0" smtClean="0">
                <a:solidFill>
                  <a:srgbClr val="F1A815"/>
                </a:solidFill>
                <a:latin typeface="Repo Black"/>
              </a:rPr>
              <a:t>СТА</a:t>
            </a:r>
            <a:r>
              <a:rPr lang="ru-RU" sz="5396" b="1" dirty="0">
                <a:solidFill>
                  <a:srgbClr val="F1A815"/>
                </a:solidFill>
                <a:latin typeface="Repo Black"/>
              </a:rPr>
              <a:t>Р</a:t>
            </a:r>
            <a:r>
              <a:rPr lang="en-US" sz="5396" b="1" dirty="0" smtClean="0">
                <a:solidFill>
                  <a:srgbClr val="F1A815"/>
                </a:solidFill>
                <a:latin typeface="Repo Black"/>
              </a:rPr>
              <a:t>ШИХ ДОШКОЛЬНИКОВ</a:t>
            </a:r>
            <a:endParaRPr lang="en-US" sz="5396" b="1" dirty="0">
              <a:solidFill>
                <a:srgbClr val="F1A815"/>
              </a:solidFill>
              <a:latin typeface="Repo Black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42580" y="270404"/>
            <a:ext cx="1354813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Муниципальное автономное дошкольное образовательной учреждение детский сад №87 города Тюмени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95756" y="8900190"/>
            <a:ext cx="13177994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Горохова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Юлия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Вадимовна</a:t>
            </a:r>
            <a:r>
              <a:rPr lang="ru-RU" sz="3200" dirty="0" smtClean="0">
                <a:solidFill>
                  <a:srgbClr val="000000"/>
                </a:solidFill>
                <a:latin typeface="Open Sans"/>
              </a:rPr>
              <a:t>, </a:t>
            </a:r>
          </a:p>
          <a:p>
            <a:pPr algn="r">
              <a:lnSpc>
                <a:spcPts val="4480"/>
              </a:lnSpc>
            </a:pPr>
            <a:r>
              <a:rPr lang="ru-RU" sz="3200" dirty="0" smtClean="0">
                <a:solidFill>
                  <a:srgbClr val="000000"/>
                </a:solidFill>
                <a:latin typeface="Open Sans"/>
              </a:rPr>
              <a:t>воспитатель 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I</a:t>
            </a:r>
            <a:r>
              <a:rPr lang="ru-RU" sz="3200" dirty="0" smtClean="0">
                <a:solidFill>
                  <a:srgbClr val="000000"/>
                </a:solidFill>
                <a:latin typeface="Open Sans"/>
              </a:rPr>
              <a:t> квалификационной категории</a:t>
            </a:r>
            <a:endParaRPr lang="en-US" sz="3200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278835" y="1397628"/>
            <a:ext cx="15840213" cy="1340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13" lvl="1" algn="ctr">
              <a:lnSpc>
                <a:spcPts val="551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Open Sans"/>
              </a:rPr>
              <a:t>Оформление информационного стенда «Мамы и папы, мы сегодня…», </a:t>
            </a:r>
          </a:p>
          <a:p>
            <a:pPr marL="410213" lvl="1" algn="ctr">
              <a:lnSpc>
                <a:spcPts val="551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Open Sans"/>
              </a:rPr>
              <a:t>«Мы узнаем за неделю».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5648" y="372443"/>
            <a:ext cx="15773400" cy="97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69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F1A815"/>
                </a:solidFill>
                <a:latin typeface="Repo Black"/>
              </a:rPr>
              <a:t>Взаимодействие</a:t>
            </a:r>
            <a:r>
              <a:rPr lang="en-US" sz="6000" b="1" dirty="0">
                <a:solidFill>
                  <a:srgbClr val="F1A815"/>
                </a:solidFill>
                <a:latin typeface="Repo Black"/>
              </a:rPr>
              <a:t> с </a:t>
            </a:r>
            <a:r>
              <a:rPr lang="en-US" sz="6000" b="1" dirty="0" err="1">
                <a:solidFill>
                  <a:srgbClr val="F1A815"/>
                </a:solidFill>
                <a:latin typeface="Repo Black"/>
              </a:rPr>
              <a:t>родителями</a:t>
            </a:r>
            <a:endParaRPr lang="en-US" sz="6000" b="1" dirty="0">
              <a:solidFill>
                <a:srgbClr val="F1A815"/>
              </a:solidFill>
              <a:latin typeface="Repo Black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841"/>
            <a:ext cx="350520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s://sun9-27.userapi.com/s/v1/if2/QG4k4no6-aj0OnpHjwkMPvnEhK-9y4mQNMJo4evn7GIuJ786m8zSpbQxflYq60NDo2v-l8w4hQ-YoBxqRBvD_Ie8.jpg?size=1280x960&amp;quality=9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90" b="22443"/>
          <a:stretch/>
        </p:blipFill>
        <p:spPr bwMode="auto">
          <a:xfrm>
            <a:off x="4419600" y="5610726"/>
            <a:ext cx="10027299" cy="438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sun9-21.userapi.com/s/v1/if2/ycP96Vpyas3redso7mcggx36_ttahGt0yV91VpxAG1kafp7pCGPGl3YsW09Ax6r4cX0QmbFjSSivt3iOGndMgIqc.jpg?size=1280x960&amp;quality=95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3" t="29517" r="48044" b="31010"/>
          <a:stretch/>
        </p:blipFill>
        <p:spPr bwMode="auto">
          <a:xfrm>
            <a:off x="228600" y="2771956"/>
            <a:ext cx="6229194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21.userapi.com/s/v1/if2/ycP96Vpyas3redso7mcggx36_ttahGt0yV91VpxAG1kafp7pCGPGl3YsW09Ax6r4cX0QmbFjSSivt3iOGndMgIqc.jpg?size=1280x960&amp;quality=95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96" t="29942" r="2598" b="30790"/>
          <a:stretch/>
        </p:blipFill>
        <p:spPr bwMode="auto">
          <a:xfrm>
            <a:off x="12192000" y="2711799"/>
            <a:ext cx="5861452" cy="3870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08547" y="9105912"/>
            <a:ext cx="804404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0213" lvl="1" algn="ctr"/>
            <a:r>
              <a:rPr lang="ru-RU" sz="2800" dirty="0" smtClean="0">
                <a:solidFill>
                  <a:srgbClr val="000000"/>
                </a:solidFill>
                <a:latin typeface="Open Sans"/>
              </a:rPr>
              <a:t>Загадки, стихи, считалки и новые слова по теме недели.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5648" y="237896"/>
            <a:ext cx="15773400" cy="97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69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F1A815"/>
                </a:solidFill>
                <a:latin typeface="Repo Black"/>
              </a:rPr>
              <a:t>Взаимодействие</a:t>
            </a:r>
            <a:r>
              <a:rPr lang="en-US" sz="6000" b="1" dirty="0">
                <a:solidFill>
                  <a:srgbClr val="F1A815"/>
                </a:solidFill>
                <a:latin typeface="Repo Black"/>
              </a:rPr>
              <a:t> с </a:t>
            </a:r>
            <a:r>
              <a:rPr lang="en-US" sz="6000" b="1" dirty="0" err="1">
                <a:solidFill>
                  <a:srgbClr val="F1A815"/>
                </a:solidFill>
                <a:latin typeface="Repo Black"/>
              </a:rPr>
              <a:t>родителями</a:t>
            </a:r>
            <a:endParaRPr lang="en-US" sz="6000" b="1" dirty="0">
              <a:solidFill>
                <a:srgbClr val="F1A815"/>
              </a:solidFill>
              <a:latin typeface="Repo Black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317" y="3391824"/>
            <a:ext cx="7756504" cy="568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14"/>
          <p:cNvGrpSpPr>
            <a:grpSpLocks noChangeAspect="1"/>
          </p:cNvGrpSpPr>
          <p:nvPr/>
        </p:nvGrpSpPr>
        <p:grpSpPr>
          <a:xfrm>
            <a:off x="9641397" y="3391824"/>
            <a:ext cx="7484444" cy="5489950"/>
            <a:chOff x="0" y="0"/>
            <a:chExt cx="4198620" cy="3079750"/>
          </a:xfrm>
        </p:grpSpPr>
        <p:sp>
          <p:nvSpPr>
            <p:cNvPr id="11" name="Freeform 15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3"/>
              <a:stretch>
                <a:fillRect t="-27808" b="-54290"/>
              </a:stretch>
            </a:blipFill>
          </p:spPr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841"/>
            <a:ext cx="350520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15048" y="2665723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Open Sans" charset="0"/>
                <a:ea typeface="Open Sans" charset="0"/>
                <a:cs typeface="Open Sans" charset="0"/>
              </a:rPr>
              <a:t>Обратная связь</a:t>
            </a:r>
            <a:endParaRPr lang="ru-RU" sz="36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828148" y="2666134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Open Sans" charset="0"/>
                <a:ea typeface="Open Sans" charset="0"/>
                <a:cs typeface="Open Sans" charset="0"/>
              </a:rPr>
              <a:t>«Возьмите с собой»</a:t>
            </a:r>
            <a:endParaRPr lang="ru-RU" sz="36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6514" y="1777852"/>
            <a:ext cx="5411668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Open Sans" charset="0"/>
                <a:ea typeface="Open Sans" charset="0"/>
                <a:cs typeface="Open Sans" charset="0"/>
              </a:rPr>
              <a:t>Рубрики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91348" y="8844302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Open Sans" charset="0"/>
                <a:ea typeface="Open Sans" charset="0"/>
                <a:cs typeface="Open Sans" charset="0"/>
              </a:rPr>
              <a:t>Вопросы и задания для совместной деятельности детей и родителей. Закрепление пройденного материала. </a:t>
            </a:r>
            <a:endParaRPr lang="ru-RU" sz="2800" dirty="0"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3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1344119"/>
            <a:ext cx="18288000" cy="221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200" b="1" dirty="0" err="1">
                <a:solidFill>
                  <a:srgbClr val="000000"/>
                </a:solidFill>
                <a:latin typeface="Open Sans"/>
              </a:rPr>
              <a:t>Непосредственное</a:t>
            </a:r>
            <a:r>
              <a:rPr lang="en-US" sz="32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</a:rPr>
              <a:t>взаимодействие</a:t>
            </a:r>
            <a:r>
              <a:rPr lang="en-US" sz="32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</a:rPr>
              <a:t>обеих</a:t>
            </a:r>
            <a:r>
              <a:rPr lang="en-US" sz="32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</a:rPr>
              <a:t>сторон</a:t>
            </a:r>
            <a:r>
              <a:rPr lang="en-US" sz="32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</a:rPr>
              <a:t>по</a:t>
            </a:r>
            <a:r>
              <a:rPr lang="en-US" sz="32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</a:rPr>
              <a:t>вопросам</a:t>
            </a:r>
            <a:r>
              <a:rPr lang="en-US" sz="32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</a:rPr>
              <a:t>развития</a:t>
            </a:r>
            <a:r>
              <a:rPr lang="en-US" sz="32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</a:rPr>
              <a:t>активного</a:t>
            </a:r>
            <a:r>
              <a:rPr lang="en-US" sz="32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</a:rPr>
              <a:t>словаря</a:t>
            </a:r>
            <a:r>
              <a:rPr lang="en-US" sz="3200" b="1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ctr">
              <a:lnSpc>
                <a:spcPts val="7279"/>
              </a:lnSpc>
            </a:pPr>
            <a:endParaRPr lang="en-US" sz="38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58845" y="3563444"/>
            <a:ext cx="778127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0213" lvl="1" algn="ctr"/>
            <a:r>
              <a:rPr lang="ru-RU" sz="2800" dirty="0" smtClean="0">
                <a:solidFill>
                  <a:srgbClr val="000000"/>
                </a:solidFill>
                <a:latin typeface="Open Sans"/>
              </a:rPr>
              <a:t>Изготовление семейных альбомов «Пернатые друзья», «Аист».</a:t>
            </a:r>
            <a:endParaRPr lang="en-US" sz="28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5648" y="372443"/>
            <a:ext cx="15773400" cy="97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69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F1A815"/>
                </a:solidFill>
                <a:latin typeface="Repo Black"/>
              </a:rPr>
              <a:t>Взаимодействие</a:t>
            </a:r>
            <a:r>
              <a:rPr lang="en-US" sz="6000" b="1" dirty="0">
                <a:solidFill>
                  <a:srgbClr val="F1A815"/>
                </a:solidFill>
                <a:latin typeface="Repo Black"/>
              </a:rPr>
              <a:t> с </a:t>
            </a:r>
            <a:r>
              <a:rPr lang="en-US" sz="6000" b="1" dirty="0" err="1">
                <a:solidFill>
                  <a:srgbClr val="F1A815"/>
                </a:solidFill>
                <a:latin typeface="Repo Black"/>
              </a:rPr>
              <a:t>родителями</a:t>
            </a:r>
            <a:endParaRPr lang="en-US" sz="6000" b="1" dirty="0">
              <a:solidFill>
                <a:srgbClr val="F1A815"/>
              </a:solidFill>
              <a:latin typeface="Repo Blac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2982" y="3128231"/>
            <a:ext cx="7016127" cy="513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96804"/>
            <a:ext cx="6974965" cy="510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841"/>
            <a:ext cx="350520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80501" y="8278638"/>
            <a:ext cx="8121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0213" lvl="1" algn="ctr"/>
            <a:r>
              <a:rPr lang="ru-RU" sz="2800" dirty="0">
                <a:solidFill>
                  <a:srgbClr val="000000"/>
                </a:solidFill>
                <a:latin typeface="Open Sans"/>
              </a:rPr>
              <a:t>Краткосрочный проект «Поможем птицам весной» (создание кормушек и </a:t>
            </a:r>
            <a:r>
              <a:rPr lang="ru-RU" sz="2800" dirty="0" smtClean="0">
                <a:solidFill>
                  <a:srgbClr val="000000"/>
                </a:solidFill>
                <a:latin typeface="Open Sans"/>
              </a:rPr>
              <a:t>скворечников).</a:t>
            </a:r>
            <a:endParaRPr lang="ru-RU" sz="2800" dirty="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68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731804">
            <a:off x="-5285818" y="7795052"/>
            <a:ext cx="25254850" cy="152906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91666" y="8375658"/>
            <a:ext cx="5723201" cy="22060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32693" y="4000500"/>
            <a:ext cx="14622615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5"/>
              </a:lnSpc>
            </a:pPr>
            <a:r>
              <a:rPr lang="en-US" sz="5396" b="1" dirty="0">
                <a:solidFill>
                  <a:srgbClr val="F1A815"/>
                </a:solidFill>
                <a:latin typeface="Repo Black"/>
              </a:rPr>
              <a:t>АКТИВИЗАЦИЯ СЛОВАРЯ </a:t>
            </a:r>
            <a:r>
              <a:rPr lang="en-US" sz="5396" b="1" dirty="0" smtClean="0">
                <a:solidFill>
                  <a:srgbClr val="F1A815"/>
                </a:solidFill>
                <a:latin typeface="Repo Black"/>
              </a:rPr>
              <a:t>СТА</a:t>
            </a:r>
            <a:r>
              <a:rPr lang="ru-RU" sz="5396" b="1" dirty="0">
                <a:solidFill>
                  <a:srgbClr val="F1A815"/>
                </a:solidFill>
                <a:latin typeface="Repo Black"/>
              </a:rPr>
              <a:t>Р</a:t>
            </a:r>
            <a:r>
              <a:rPr lang="en-US" sz="5396" b="1" dirty="0" smtClean="0">
                <a:solidFill>
                  <a:srgbClr val="F1A815"/>
                </a:solidFill>
                <a:latin typeface="Repo Black"/>
              </a:rPr>
              <a:t>ШИХ ДОШКОЛЬНИКОВ</a:t>
            </a:r>
            <a:endParaRPr lang="en-US" sz="5396" b="1" dirty="0">
              <a:solidFill>
                <a:srgbClr val="F1A815"/>
              </a:solidFill>
              <a:latin typeface="Repo Black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42580" y="270404"/>
            <a:ext cx="1354813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Муниципальное автономное дошкольное образовательной учреждение детский сад №87 города Тюмени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95756" y="8900190"/>
            <a:ext cx="13177994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Горохова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Юлия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Вадимовна</a:t>
            </a:r>
            <a:r>
              <a:rPr lang="ru-RU" sz="3200" dirty="0" smtClean="0">
                <a:solidFill>
                  <a:srgbClr val="000000"/>
                </a:solidFill>
                <a:latin typeface="Open Sans"/>
              </a:rPr>
              <a:t>, </a:t>
            </a:r>
          </a:p>
          <a:p>
            <a:pPr algn="r">
              <a:lnSpc>
                <a:spcPts val="4480"/>
              </a:lnSpc>
            </a:pPr>
            <a:r>
              <a:rPr lang="ru-RU" sz="3200" dirty="0" smtClean="0">
                <a:solidFill>
                  <a:srgbClr val="000000"/>
                </a:solidFill>
                <a:latin typeface="Open Sans"/>
              </a:rPr>
              <a:t>воспитатель 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I</a:t>
            </a:r>
            <a:r>
              <a:rPr lang="ru-RU" sz="3200" dirty="0" smtClean="0">
                <a:solidFill>
                  <a:srgbClr val="000000"/>
                </a:solidFill>
                <a:latin typeface="Open Sans"/>
              </a:rPr>
              <a:t> квалификационной категории</a:t>
            </a:r>
            <a:endParaRPr lang="en-US" sz="3200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718040" y="1959425"/>
            <a:ext cx="1609111" cy="116441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7452" y="646162"/>
            <a:ext cx="6957437" cy="2662769"/>
            <a:chOff x="0" y="9525"/>
            <a:chExt cx="9276582" cy="3550358"/>
          </a:xfrm>
        </p:grpSpPr>
        <p:sp>
          <p:nvSpPr>
            <p:cNvPr id="4" name="TextBox 4"/>
            <p:cNvSpPr txBox="1"/>
            <p:nvPr/>
          </p:nvSpPr>
          <p:spPr>
            <a:xfrm>
              <a:off x="0" y="1234461"/>
              <a:ext cx="9276582" cy="232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829"/>
                </a:lnSpc>
              </a:pPr>
              <a:r>
                <a:rPr lang="en-US" sz="5991" b="1" dirty="0" err="1">
                  <a:solidFill>
                    <a:srgbClr val="F1A815"/>
                  </a:solidFill>
                  <a:latin typeface="Repo Black"/>
                </a:rPr>
                <a:t>Активизировать</a:t>
              </a:r>
              <a:r>
                <a:rPr lang="en-US" sz="5991" b="1" dirty="0">
                  <a:solidFill>
                    <a:srgbClr val="F1A815"/>
                  </a:solidFill>
                  <a:latin typeface="Repo Black"/>
                </a:rPr>
                <a:t> </a:t>
              </a:r>
              <a:r>
                <a:rPr lang="en-US" sz="5991" b="1" dirty="0" err="1">
                  <a:solidFill>
                    <a:srgbClr val="F1A815"/>
                  </a:solidFill>
                  <a:latin typeface="Repo Black"/>
                </a:rPr>
                <a:t>детский</a:t>
              </a:r>
              <a:r>
                <a:rPr lang="en-US" sz="5991" b="1" dirty="0">
                  <a:solidFill>
                    <a:srgbClr val="F1A815"/>
                  </a:solidFill>
                  <a:latin typeface="Repo Black"/>
                </a:rPr>
                <a:t> </a:t>
              </a:r>
              <a:r>
                <a:rPr lang="en-US" sz="5991" b="1" dirty="0" err="1">
                  <a:solidFill>
                    <a:srgbClr val="F1A815"/>
                  </a:solidFill>
                  <a:latin typeface="Repo Black"/>
                </a:rPr>
                <a:t>словарь</a:t>
              </a:r>
              <a:r>
                <a:rPr lang="en-US" sz="5991" b="1" dirty="0">
                  <a:solidFill>
                    <a:srgbClr val="F1A815"/>
                  </a:solidFill>
                  <a:latin typeface="Repo Black"/>
                </a:rPr>
                <a:t>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8571806" cy="439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65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91357" y="-739789"/>
            <a:ext cx="7934246" cy="5398429"/>
            <a:chOff x="0" y="0"/>
            <a:chExt cx="10578995" cy="7197905"/>
          </a:xfrm>
        </p:grpSpPr>
        <p:sp>
          <p:nvSpPr>
            <p:cNvPr id="7" name="TextBox 7"/>
            <p:cNvSpPr txBox="1"/>
            <p:nvPr/>
          </p:nvSpPr>
          <p:spPr>
            <a:xfrm>
              <a:off x="0" y="1253511"/>
              <a:ext cx="10578995" cy="6590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75"/>
                </a:lnSpc>
              </a:pPr>
              <a:r>
                <a:rPr lang="en-US" sz="4891">
                  <a:solidFill>
                    <a:srgbClr val="100F0D"/>
                  </a:solidFill>
                  <a:latin typeface="Open Sans"/>
                </a:rPr>
                <a:t>Научить  дошкольников осмысленно пользоваться словами в своей речи, переводить слова из пассивного состояния в активное.</a:t>
              </a:r>
            </a:p>
            <a:p>
              <a:pPr marL="0" lvl="0" indent="0" algn="l">
                <a:lnSpc>
                  <a:spcPts val="5575"/>
                </a:lnSpc>
              </a:pPr>
              <a:endParaRPr lang="en-US" sz="4891">
                <a:solidFill>
                  <a:srgbClr val="100F0D"/>
                </a:solidFill>
                <a:latin typeface="Open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9775270" cy="439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658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938258" y="5349167"/>
            <a:ext cx="15349742" cy="389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39"/>
              </a:lnSpc>
            </a:pPr>
            <a:r>
              <a:rPr lang="en-US" sz="3627">
                <a:solidFill>
                  <a:srgbClr val="000000"/>
                </a:solidFill>
                <a:latin typeface="Open Sans"/>
              </a:rPr>
              <a:t>Противопоставления антонимов и сопоставления слов, </a:t>
            </a:r>
          </a:p>
          <a:p>
            <a:pPr>
              <a:lnSpc>
                <a:spcPts val="6239"/>
              </a:lnSpc>
            </a:pPr>
            <a:r>
              <a:rPr lang="en-US" sz="3627">
                <a:solidFill>
                  <a:srgbClr val="000000"/>
                </a:solidFill>
                <a:latin typeface="Open Sans"/>
              </a:rPr>
              <a:t>близких по значению.</a:t>
            </a:r>
          </a:p>
          <a:p>
            <a:pPr>
              <a:lnSpc>
                <a:spcPts val="6239"/>
              </a:lnSpc>
            </a:pPr>
            <a:r>
              <a:rPr lang="en-US" sz="3627">
                <a:solidFill>
                  <a:srgbClr val="000000"/>
                </a:solidFill>
                <a:latin typeface="Open Sans"/>
              </a:rPr>
              <a:t>Усвоение оттенков значений слов. </a:t>
            </a:r>
          </a:p>
          <a:p>
            <a:pPr>
              <a:lnSpc>
                <a:spcPts val="6239"/>
              </a:lnSpc>
            </a:pPr>
            <a:r>
              <a:rPr lang="en-US" sz="3627">
                <a:solidFill>
                  <a:srgbClr val="000000"/>
                </a:solidFill>
                <a:latin typeface="Open Sans"/>
              </a:rPr>
              <a:t>Развитие гибкости словаря. </a:t>
            </a:r>
          </a:p>
          <a:p>
            <a:pPr>
              <a:lnSpc>
                <a:spcPts val="6239"/>
              </a:lnSpc>
            </a:pPr>
            <a:r>
              <a:rPr lang="en-US" sz="3627">
                <a:solidFill>
                  <a:srgbClr val="000000"/>
                </a:solidFill>
                <a:latin typeface="Open Sans"/>
              </a:rPr>
              <a:t>Употребление слов в связной речи, в речевой практике.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46949" y="5530142"/>
            <a:ext cx="720979" cy="65543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980762" y="7113311"/>
            <a:ext cx="453353" cy="5692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900728" y="7926792"/>
            <a:ext cx="533387" cy="65776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862421" y="8686606"/>
            <a:ext cx="571694" cy="571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64" y="196096"/>
            <a:ext cx="3428936" cy="1315855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>
            <a:off x="141954" y="368185"/>
            <a:ext cx="15773400" cy="97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69"/>
              </a:lnSpc>
              <a:spcBef>
                <a:spcPct val="0"/>
              </a:spcBef>
            </a:pPr>
            <a:r>
              <a:rPr lang="ru-RU" sz="6000" b="1" dirty="0" smtClean="0">
                <a:solidFill>
                  <a:srgbClr val="F1A815"/>
                </a:solidFill>
                <a:latin typeface="Repo Black"/>
              </a:rPr>
              <a:t>«Утро радостных встреч»</a:t>
            </a:r>
            <a:endParaRPr lang="en-US" sz="6000" b="1" dirty="0">
              <a:solidFill>
                <a:srgbClr val="F1A815"/>
              </a:solidFill>
              <a:latin typeface="Repo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6836" y="1824868"/>
            <a:ext cx="3164255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Open Sans" charset="0"/>
                <a:ea typeface="Open Sans" charset="0"/>
                <a:cs typeface="Open Sans" charset="0"/>
              </a:rPr>
              <a:t>Приветствие</a:t>
            </a:r>
            <a:r>
              <a:rPr lang="ru-RU" sz="36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endParaRPr lang="ru-RU" sz="36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6736" y="6613719"/>
            <a:ext cx="4485495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Open Sans" charset="0"/>
                <a:ea typeface="Open Sans" charset="0"/>
                <a:cs typeface="Open Sans" charset="0"/>
              </a:rPr>
              <a:t>Обмен  новостями</a:t>
            </a:r>
            <a:endParaRPr lang="ru-RU" sz="36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8121" y="7577875"/>
            <a:ext cx="4523725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Open Sans" charset="0"/>
                <a:ea typeface="Open Sans" charset="0"/>
                <a:cs typeface="Open Sans" charset="0"/>
              </a:rPr>
              <a:t>Планирование </a:t>
            </a:r>
            <a:r>
              <a:rPr lang="ru-RU" sz="3600" b="1" dirty="0">
                <a:latin typeface="Open Sans" charset="0"/>
                <a:ea typeface="Open Sans" charset="0"/>
                <a:cs typeface="Open Sans" charset="0"/>
              </a:rPr>
              <a:t>д</a:t>
            </a:r>
            <a:r>
              <a:rPr lang="ru-RU" sz="3600" b="1" dirty="0" smtClean="0">
                <a:latin typeface="Open Sans" charset="0"/>
                <a:ea typeface="Open Sans" charset="0"/>
                <a:cs typeface="Open Sans" charset="0"/>
              </a:rPr>
              <a:t>ня</a:t>
            </a:r>
            <a:endParaRPr lang="ru-RU" sz="36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3884" y="3850445"/>
            <a:ext cx="6172200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Open Sans" charset="0"/>
                <a:ea typeface="Open Sans" charset="0"/>
                <a:cs typeface="Open Sans" charset="0"/>
              </a:rPr>
              <a:t>Минуты вхождения в день</a:t>
            </a:r>
            <a:endParaRPr lang="ru-RU" sz="36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011" y="2477877"/>
            <a:ext cx="8201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Open Sans" charset="0"/>
                <a:ea typeface="Open Sans" charset="0"/>
                <a:cs typeface="Open Sans" charset="0"/>
              </a:rPr>
              <a:t>Пожелания, комплименты, подарки, сделанные своими руками</a:t>
            </a:r>
            <a:endParaRPr lang="ru-RU" sz="32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159" y="4689577"/>
            <a:ext cx="7592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Open Sans" charset="0"/>
                <a:ea typeface="Open Sans" charset="0"/>
                <a:cs typeface="Open Sans" charset="0"/>
              </a:rPr>
              <a:t>Выбор темы: тематика недели, общее настроение, погоды, наличие наглядного материала и т.д.</a:t>
            </a:r>
            <a:endParaRPr lang="ru-RU" sz="32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217" y="8256827"/>
            <a:ext cx="7519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Open Sans" charset="0"/>
                <a:ea typeface="Open Sans" charset="0"/>
                <a:cs typeface="Open Sans" charset="0"/>
              </a:rPr>
              <a:t>И</a:t>
            </a:r>
            <a:r>
              <a:rPr lang="ru-RU" sz="3200" dirty="0" smtClean="0">
                <a:latin typeface="Open Sans" charset="0"/>
                <a:ea typeface="Open Sans" charset="0"/>
                <a:cs typeface="Open Sans" charset="0"/>
              </a:rPr>
              <a:t>нициатива и активность детей в предложении тем и действий. Фиксирование. </a:t>
            </a:r>
            <a:endParaRPr lang="ru-RU" sz="32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8840" y="1776286"/>
            <a:ext cx="973321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u="sng" dirty="0" smtClean="0">
                <a:latin typeface="Open Sans" charset="0"/>
                <a:ea typeface="Open Sans" charset="0"/>
                <a:cs typeface="Open Sans" charset="0"/>
              </a:rPr>
              <a:t>Пример:</a:t>
            </a:r>
          </a:p>
          <a:p>
            <a:pPr algn="just"/>
            <a:r>
              <a:rPr lang="ru-RU" sz="2800" i="1" dirty="0" smtClean="0">
                <a:latin typeface="Open Sans" charset="0"/>
                <a:ea typeface="Open Sans" charset="0"/>
                <a:cs typeface="Open Sans" charset="0"/>
              </a:rPr>
              <a:t>Педагог показывает рисунок сердца.</a:t>
            </a:r>
          </a:p>
          <a:p>
            <a:pPr algn="just"/>
            <a:r>
              <a:rPr lang="ru-RU" sz="2800" i="1" dirty="0" smtClean="0">
                <a:latin typeface="Open Sans" charset="0"/>
                <a:ea typeface="Open Sans" charset="0"/>
                <a:cs typeface="Open Sans" charset="0"/>
              </a:rPr>
              <a:t>Дети, приложите свою руку к сердцу. Что вы чувствуете?</a:t>
            </a:r>
          </a:p>
          <a:p>
            <a:pPr algn="just"/>
            <a:r>
              <a:rPr lang="ru-RU" sz="2800" i="1" dirty="0" smtClean="0">
                <a:latin typeface="Open Sans" charset="0"/>
                <a:ea typeface="Open Sans" charset="0"/>
                <a:cs typeface="Open Sans" charset="0"/>
              </a:rPr>
              <a:t>Да, бьются наши сердца. Мое большое, а ваши маленькие, как ваши кулачки.</a:t>
            </a:r>
          </a:p>
          <a:p>
            <a:pPr algn="just"/>
            <a:r>
              <a:rPr lang="ru-RU" sz="2800" i="1" dirty="0" smtClean="0">
                <a:latin typeface="Open Sans" charset="0"/>
                <a:ea typeface="Open Sans" charset="0"/>
                <a:cs typeface="Open Sans" charset="0"/>
              </a:rPr>
              <a:t>Иногда говорят человеку: «У тебя доброе сердце». Что значит «доброе сердце»? Про каких людей так говорят? </a:t>
            </a:r>
          </a:p>
          <a:p>
            <a:pPr algn="just"/>
            <a:r>
              <a:rPr lang="ru-RU" sz="2800" i="1" dirty="0" smtClean="0">
                <a:latin typeface="Open Sans" charset="0"/>
                <a:ea typeface="Open Sans" charset="0"/>
                <a:cs typeface="Open Sans" charset="0"/>
              </a:rPr>
              <a:t>Наши сердца, как настоящие волшебники, даны нам для того, чтобы любить всем сердцем, всей душой. У вас добрые сердца, дети? Нарисуйте свое сердце каким вы его представляете.</a:t>
            </a:r>
            <a:endParaRPr lang="ru-RU" sz="2800" i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7772400" y="1824868"/>
            <a:ext cx="548557" cy="6076172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AutoShape 2" descr="https://cdn-az.allevents.in/banners/1ed8df4137164a370bb00b90ab92bdaa-rimg-w3872-h2592-gmi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cdn-az.allevents.in/banners/1ed8df4137164a370bb00b90ab92bdaa-rimg-w3872-h2592-gmi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6" descr="https://cdn-az.allevents.in/banners/1ed8df4137164a370bb00b90ab92bdaa-rimg-w3872-h2592-gmi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3" name="Picture 13" descr="C:\Users\HOME\Desktop\презент\добр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08" y="8001020"/>
            <a:ext cx="2040604" cy="19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https://sun9-1.userapi.com/impf/FRGFKlnSaI7OfnLhc1bY2jMc_r3K3OWRMExiDQ/7XnzE2zY8mo.jpg?size=604x399&amp;quality=96&amp;sign=fee24ca0e756bc68b9e4f5647463dc98&amp;c_uniq_tag=9kAr3J206WiJIZtnS4V6zPZaimn1qPvTov_vj2gMCgk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8974" y="7929582"/>
            <a:ext cx="2919107" cy="192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149398" y="66675"/>
            <a:ext cx="18437398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52"/>
              </a:lnSpc>
            </a:pPr>
            <a:r>
              <a:rPr lang="en-US" sz="6404" b="1" dirty="0" err="1">
                <a:solidFill>
                  <a:srgbClr val="F1A815"/>
                </a:solidFill>
                <a:latin typeface="Repo Black"/>
              </a:rPr>
              <a:t>Приемы</a:t>
            </a:r>
            <a:r>
              <a:rPr lang="en-US" sz="6404" b="1" dirty="0">
                <a:solidFill>
                  <a:srgbClr val="F1A815"/>
                </a:solidFill>
                <a:latin typeface="Repo Black"/>
              </a:rPr>
              <a:t> </a:t>
            </a:r>
            <a:r>
              <a:rPr lang="en-US" sz="6404" b="1" dirty="0" err="1">
                <a:solidFill>
                  <a:srgbClr val="F1A815"/>
                </a:solidFill>
                <a:latin typeface="Repo Black"/>
              </a:rPr>
              <a:t>активизации</a:t>
            </a:r>
            <a:r>
              <a:rPr lang="en-US" sz="6404" b="1" dirty="0">
                <a:solidFill>
                  <a:srgbClr val="F1A815"/>
                </a:solidFill>
                <a:latin typeface="Repo Black"/>
              </a:rPr>
              <a:t> и </a:t>
            </a:r>
            <a:r>
              <a:rPr lang="en-US" sz="6404" b="1" dirty="0" err="1">
                <a:solidFill>
                  <a:srgbClr val="F1A815"/>
                </a:solidFill>
                <a:latin typeface="Repo Black"/>
              </a:rPr>
              <a:t>обогащения</a:t>
            </a:r>
            <a:r>
              <a:rPr lang="en-US" sz="6404" b="1" dirty="0">
                <a:solidFill>
                  <a:srgbClr val="F1A815"/>
                </a:solidFill>
                <a:latin typeface="Repo Black"/>
              </a:rPr>
              <a:t> </a:t>
            </a:r>
            <a:r>
              <a:rPr lang="en-US" sz="6404" b="1" dirty="0" err="1">
                <a:solidFill>
                  <a:srgbClr val="F1A815"/>
                </a:solidFill>
                <a:latin typeface="Repo Black"/>
              </a:rPr>
              <a:t>словаря</a:t>
            </a:r>
            <a:endParaRPr lang="en-US" sz="6404" b="1" dirty="0">
              <a:solidFill>
                <a:srgbClr val="F1A815"/>
              </a:solidFill>
              <a:latin typeface="Repo Black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475010" y="919643"/>
            <a:ext cx="2812990" cy="72114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7175" y="1880235"/>
            <a:ext cx="9115425" cy="761747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0000"/>
                </a:solidFill>
                <a:latin typeface="Open Sans"/>
              </a:rPr>
              <a:t>1.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Называние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Open Sans"/>
              </a:rPr>
              <a:t>нового</a:t>
            </a:r>
            <a:r>
              <a:rPr lang="en-US" sz="30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или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трудного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слова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000000"/>
                </a:solidFill>
                <a:latin typeface="Open Sans"/>
              </a:rPr>
              <a:t>2.</a:t>
            </a:r>
            <a:r>
              <a:rPr lang="ru-RU" sz="3000" dirty="0" smtClean="0">
                <a:solidFill>
                  <a:srgbClr val="000000"/>
                </a:solidFill>
                <a:latin typeface="Open Sans"/>
              </a:rPr>
              <a:t> По</a:t>
            </a:r>
            <a:r>
              <a:rPr lang="en-US" sz="3000" dirty="0" err="1" smtClean="0">
                <a:solidFill>
                  <a:srgbClr val="000000"/>
                </a:solidFill>
                <a:latin typeface="Open Sans"/>
              </a:rPr>
              <a:t>каз</a:t>
            </a:r>
            <a:r>
              <a:rPr lang="en-US" sz="30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Open Sans"/>
              </a:rPr>
              <a:t>объекта</a:t>
            </a:r>
            <a:r>
              <a:rPr lang="ru-RU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3000" dirty="0" smtClean="0">
                <a:solidFill>
                  <a:srgbClr val="000000"/>
                </a:solidFill>
                <a:latin typeface="Open Sans"/>
              </a:rPr>
              <a:t>и толкование. </a:t>
            </a:r>
          </a:p>
          <a:p>
            <a:pPr>
              <a:lnSpc>
                <a:spcPct val="150000"/>
              </a:lnSpc>
            </a:pPr>
            <a:r>
              <a:rPr lang="ru-RU" sz="3000" dirty="0" smtClean="0">
                <a:solidFill>
                  <a:srgbClr val="000000"/>
                </a:solidFill>
                <a:latin typeface="Open Sans"/>
              </a:rPr>
              <a:t>3</a:t>
            </a:r>
            <a:r>
              <a:rPr lang="en-US" sz="3000" dirty="0" smtClean="0">
                <a:solidFill>
                  <a:srgbClr val="000000"/>
                </a:solidFill>
                <a:latin typeface="Open Sans"/>
              </a:rPr>
              <a:t>. </a:t>
            </a:r>
            <a:r>
              <a:rPr lang="ru-RU" sz="3000" dirty="0">
                <a:solidFill>
                  <a:srgbClr val="000000"/>
                </a:solidFill>
                <a:latin typeface="Open Sans"/>
              </a:rPr>
              <a:t>В</a:t>
            </a:r>
            <a:r>
              <a:rPr lang="en-US" sz="3000" dirty="0" err="1" smtClean="0">
                <a:solidFill>
                  <a:srgbClr val="000000"/>
                </a:solidFill>
                <a:latin typeface="Open Sans"/>
              </a:rPr>
              <a:t>ключение</a:t>
            </a:r>
            <a:r>
              <a:rPr lang="en-US" sz="30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слова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3000" dirty="0" err="1" smtClean="0">
                <a:solidFill>
                  <a:srgbClr val="000000"/>
                </a:solidFill>
                <a:latin typeface="Open Sans"/>
              </a:rPr>
              <a:t>предложение</a:t>
            </a:r>
            <a:r>
              <a:rPr lang="ru-RU" sz="3000" dirty="0" smtClean="0">
                <a:solidFill>
                  <a:srgbClr val="000000"/>
                </a:solidFill>
                <a:latin typeface="Open Sans"/>
              </a:rPr>
              <a:t>.</a:t>
            </a:r>
            <a:endParaRPr lang="en-US" sz="300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ru-RU" sz="3000" dirty="0" smtClean="0">
                <a:solidFill>
                  <a:srgbClr val="000000"/>
                </a:solidFill>
                <a:latin typeface="Open Sans"/>
              </a:rPr>
              <a:t>4. </a:t>
            </a:r>
            <a:r>
              <a:rPr lang="ru-RU" sz="3000" dirty="0">
                <a:solidFill>
                  <a:srgbClr val="000000"/>
                </a:solidFill>
                <a:latin typeface="Open Sans"/>
              </a:rPr>
              <a:t>П</a:t>
            </a:r>
            <a:r>
              <a:rPr lang="en-US" sz="3000" dirty="0" err="1" smtClean="0">
                <a:solidFill>
                  <a:srgbClr val="000000"/>
                </a:solidFill>
                <a:latin typeface="Open Sans"/>
              </a:rPr>
              <a:t>овторение</a:t>
            </a:r>
            <a:r>
              <a:rPr lang="en-US" sz="30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слова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самим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воспитателем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неоднократно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течение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занятия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3000" dirty="0">
                <a:solidFill>
                  <a:srgbClr val="000000"/>
                </a:solidFill>
                <a:latin typeface="Open Sans"/>
              </a:rPr>
              <a:t>5</a:t>
            </a:r>
            <a:r>
              <a:rPr lang="en-US" sz="3000" dirty="0" smtClean="0">
                <a:solidFill>
                  <a:srgbClr val="000000"/>
                </a:solidFill>
                <a:latin typeface="Open Sans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Вызываем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интерес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увеличиваем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внимание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детей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элементом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соревнования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ru-RU" sz="3000" dirty="0">
                <a:solidFill>
                  <a:srgbClr val="000000"/>
                </a:solidFill>
                <a:latin typeface="Open Sans"/>
              </a:rPr>
              <a:t>6</a:t>
            </a:r>
            <a:r>
              <a:rPr lang="en-US" sz="3000" dirty="0" smtClean="0">
                <a:solidFill>
                  <a:srgbClr val="000000"/>
                </a:solidFill>
                <a:latin typeface="Open Sans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Используем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приём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сравнения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, а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также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группировки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предметов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по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определённому</a:t>
            </a:r>
            <a:endParaRPr lang="en-US" sz="300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rgbClr val="000000"/>
                </a:solidFill>
                <a:latin typeface="Open Sans"/>
              </a:rPr>
              <a:t>признаку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3000" dirty="0">
                <a:solidFill>
                  <a:srgbClr val="000000"/>
                </a:solidFill>
                <a:latin typeface="Open Sans"/>
              </a:rPr>
              <a:t>7</a:t>
            </a:r>
            <a:r>
              <a:rPr lang="en-US" sz="3000" dirty="0" smtClean="0">
                <a:solidFill>
                  <a:srgbClr val="000000"/>
                </a:solidFill>
                <a:latin typeface="Open Sans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Всегда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применяем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поощрительные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"/>
              </a:rPr>
              <a:t>приёмы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9398" y="1028700"/>
            <a:ext cx="2812990" cy="721148"/>
          </a:xfrm>
          <a:prstGeom prst="rect">
            <a:avLst/>
          </a:prstGeom>
        </p:spPr>
      </p:pic>
      <p:pic>
        <p:nvPicPr>
          <p:cNvPr id="1026" name="Picture 2" descr="https://club.foto.ru/gallery/images/photo/2016/02/07/243987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77" t="17549" r="17820" b="17219"/>
          <a:stretch/>
        </p:blipFill>
        <p:spPr bwMode="auto">
          <a:xfrm>
            <a:off x="10907766" y="1930446"/>
            <a:ext cx="1933903" cy="17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ad629.rasfokus.ru/images/photos/medium/fb251d64ba71aabbc80f654c1726625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99" t="33548" r="46261" b="20827"/>
          <a:stretch/>
        </p:blipFill>
        <p:spPr bwMode="auto">
          <a:xfrm>
            <a:off x="14333993" y="1899285"/>
            <a:ext cx="1697421" cy="177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18430" y="4300134"/>
            <a:ext cx="178003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s://catherineasquithgallery.com/uploads/posts/2021-03/1614597591_15-p-rot-na-belom-fone-1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33846" y="4384081"/>
            <a:ext cx="1525612" cy="105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clipart-best.com/img/plus/plus-clip-art-9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91743" y="4277799"/>
            <a:ext cx="1186207" cy="118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ages.wbstatic.net/big/new/12980000/12981895-1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91327" y="8140392"/>
            <a:ext cx="1705325" cy="227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75654" y="1285610"/>
            <a:ext cx="663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ЖЕЛТОРОТИК</a:t>
            </a:r>
            <a:endParaRPr lang="ru-RU" sz="28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3030200" y="2400300"/>
            <a:ext cx="1066800" cy="685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907766" y="5981700"/>
            <a:ext cx="597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Open Sans" charset="0"/>
                <a:ea typeface="Open Sans" charset="0"/>
                <a:cs typeface="Open Sans" charset="0"/>
              </a:rPr>
              <a:t>Желторотики</a:t>
            </a:r>
            <a:r>
              <a:rPr lang="ru-RU" sz="2800" b="1" dirty="0" smtClean="0">
                <a:latin typeface="Open Sans" charset="0"/>
                <a:ea typeface="Open Sans" charset="0"/>
                <a:cs typeface="Open Sans" charset="0"/>
              </a:rPr>
              <a:t> сидят в гнезде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4525" y="6871524"/>
            <a:ext cx="1222422" cy="109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9964" y="6864381"/>
            <a:ext cx="1230366" cy="110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98463" y="6871525"/>
            <a:ext cx="1222422" cy="109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57602" y="6871525"/>
            <a:ext cx="1222422" cy="109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1000" y="6871526"/>
            <a:ext cx="1260505" cy="113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02624" y="6963175"/>
            <a:ext cx="950228" cy="95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" y="27590"/>
            <a:ext cx="32763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19728"/>
            <a:ext cx="1638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atin typeface="Open Sans" charset="0"/>
                <a:ea typeface="Open Sans" charset="0"/>
                <a:cs typeface="Open Sans" charset="0"/>
              </a:rPr>
              <a:t>Мнемотаблицы</a:t>
            </a:r>
            <a:endParaRPr lang="ru-RU" sz="40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-1143000" y="170402"/>
            <a:ext cx="15773400" cy="97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69"/>
              </a:lnSpc>
              <a:spcBef>
                <a:spcPct val="0"/>
              </a:spcBef>
            </a:pPr>
            <a:r>
              <a:rPr lang="ru-RU" sz="6000" b="1" dirty="0" smtClean="0">
                <a:solidFill>
                  <a:srgbClr val="F1A815"/>
                </a:solidFill>
                <a:latin typeface="Repo Black"/>
              </a:rPr>
              <a:t>Речевое развитие</a:t>
            </a:r>
            <a:endParaRPr lang="en-US" sz="6000" b="1" dirty="0">
              <a:solidFill>
                <a:srgbClr val="F1A815"/>
              </a:solidFill>
              <a:latin typeface="Repo Black"/>
            </a:endParaRPr>
          </a:p>
        </p:txBody>
      </p:sp>
      <p:pic>
        <p:nvPicPr>
          <p:cNvPr id="2050" name="Picture 2" descr="https://ds04.infourok.ru/uploads/ex/0d12/00127019-07609182/hello_html_2cb9c8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7" t="-118" b="1"/>
          <a:stretch/>
        </p:blipFill>
        <p:spPr bwMode="auto">
          <a:xfrm>
            <a:off x="9486900" y="2933700"/>
            <a:ext cx="7981478" cy="540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s1.slide-share.ru/s_slide/7ccac2cd4aca024fa2b36eddce5cea0c/94504ca8-893c-4d6d-a4fe-d1eccf8a5a6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79"/>
          <a:stretch/>
        </p:blipFill>
        <p:spPr bwMode="auto">
          <a:xfrm>
            <a:off x="880966" y="2933700"/>
            <a:ext cx="7955060" cy="540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08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" y="27590"/>
            <a:ext cx="32763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6350" y="1265785"/>
            <a:ext cx="1638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atin typeface="Open Sans" charset="0"/>
                <a:ea typeface="Open Sans" charset="0"/>
                <a:cs typeface="Open Sans" charset="0"/>
              </a:rPr>
              <a:t>Синквейн</a:t>
            </a:r>
            <a:endParaRPr lang="ru-RU" sz="40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-1143000" y="170402"/>
            <a:ext cx="15773400" cy="97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69"/>
              </a:lnSpc>
              <a:spcBef>
                <a:spcPct val="0"/>
              </a:spcBef>
            </a:pPr>
            <a:r>
              <a:rPr lang="ru-RU" sz="6000" b="1" dirty="0" smtClean="0">
                <a:solidFill>
                  <a:srgbClr val="F1A815"/>
                </a:solidFill>
                <a:latin typeface="Repo Black"/>
              </a:rPr>
              <a:t>Речевое развитие</a:t>
            </a:r>
            <a:endParaRPr lang="en-US" sz="6000" b="1" dirty="0">
              <a:solidFill>
                <a:srgbClr val="F1A815"/>
              </a:solidFill>
              <a:latin typeface="Repo Blac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17" t="32839" r="50000" b="38268"/>
          <a:stretch/>
        </p:blipFill>
        <p:spPr>
          <a:xfrm>
            <a:off x="381000" y="2118540"/>
            <a:ext cx="5410200" cy="3366201"/>
          </a:xfrm>
          <a:prstGeom prst="rect">
            <a:avLst/>
          </a:prstGeom>
        </p:spPr>
      </p:pic>
      <p:pic>
        <p:nvPicPr>
          <p:cNvPr id="3076" name="Picture 4" descr="https://sun9-25.userapi.com/s/v1/if2/7qM1wjPx6OtvV3-va2iKIUcYCjWXdzWjvUCpsbCQt2mlglYl5USKR_TQdOfAcrHtv-q_EP9poUpN2EvQZx00yxJl.jpg?size=810x1080&amp;quality=95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3" t="9166" r="10556" b="9166"/>
          <a:stretch/>
        </p:blipFill>
        <p:spPr bwMode="auto">
          <a:xfrm rot="16200000">
            <a:off x="12710394" y="1335185"/>
            <a:ext cx="3840011" cy="5155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67.userapi.com/s/v1/if2/HH4EOCMhmSv_0_3P4KfL0vhEh42rHJY05ait6NOZG4CYt6vhBNTKuqL5fOHaqhI5YTpmU0k3xdKw7Dyi_CuMI6fb.jpg?size=810x1080&amp;quality=95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11" t="8726" r="11446" b="34110"/>
          <a:stretch/>
        </p:blipFill>
        <p:spPr bwMode="auto">
          <a:xfrm>
            <a:off x="12693929" y="6266812"/>
            <a:ext cx="3872942" cy="3701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27.userapi.com/s/v1/if2/-6ZrMcE5lnzBs8HPPw4XtRa65cx78KRbOGbObPtjoi-foC4D1zksY5X-ysqUiRxpzIwZy9Hn3wBdRk88n18BT9KY.jpg?size=810x1080&amp;quality=95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34" t="11599" r="13000" b="9401"/>
          <a:stretch/>
        </p:blipFill>
        <p:spPr bwMode="auto">
          <a:xfrm>
            <a:off x="6667500" y="2574873"/>
            <a:ext cx="4883946" cy="6889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f.ppt-online.org/files1/slide/g/gNOD7Uqbdl4AWneGs0zQIwCSuL6cmRTEKxhP8yoV5t/slide-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64" t="32855" r="16211" b="36115"/>
          <a:stretch/>
        </p:blipFill>
        <p:spPr bwMode="auto">
          <a:xfrm>
            <a:off x="419100" y="5812396"/>
            <a:ext cx="5029325" cy="41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16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" y="27590"/>
            <a:ext cx="32763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14450" y="1247268"/>
            <a:ext cx="1638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atin typeface="Open Sans" charset="0"/>
                <a:ea typeface="Open Sans" charset="0"/>
                <a:cs typeface="Open Sans" charset="0"/>
              </a:rPr>
              <a:t>Лэпбук</a:t>
            </a:r>
            <a:endParaRPr lang="ru-RU" sz="40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-1143000" y="170402"/>
            <a:ext cx="15773400" cy="97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69"/>
              </a:lnSpc>
              <a:spcBef>
                <a:spcPct val="0"/>
              </a:spcBef>
            </a:pPr>
            <a:r>
              <a:rPr lang="ru-RU" sz="6000" b="1" dirty="0" smtClean="0">
                <a:solidFill>
                  <a:srgbClr val="F1A815"/>
                </a:solidFill>
                <a:latin typeface="Repo Black"/>
              </a:rPr>
              <a:t>Речевое развитие</a:t>
            </a:r>
            <a:endParaRPr lang="en-US" sz="6000" b="1" dirty="0">
              <a:solidFill>
                <a:srgbClr val="F1A815"/>
              </a:solidFill>
              <a:latin typeface="Repo Black"/>
            </a:endParaRPr>
          </a:p>
        </p:txBody>
      </p:sp>
      <p:pic>
        <p:nvPicPr>
          <p:cNvPr id="4099" name="Picture 3" descr="C:\Users\HOME\Desktop\презент\1goE7Oo44g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86" b="24831"/>
          <a:stretch/>
        </p:blipFill>
        <p:spPr bwMode="auto">
          <a:xfrm>
            <a:off x="190500" y="2266296"/>
            <a:ext cx="6060635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OME\Desktop\презент\detsad-1312923-152414814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27" b="4546"/>
          <a:stretch/>
        </p:blipFill>
        <p:spPr bwMode="auto">
          <a:xfrm>
            <a:off x="6718679" y="2294160"/>
            <a:ext cx="11397515" cy="6922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3-13.userapi.com/s/v1/if2/R78qczAufG-ONv5vxIaV8nsV7GA2hPn49t8yv4diYrdN7gFDo5oWZtTq1HQKzq7n3ILVez-m5cUM43FllzKmVQGL.jpg?size=1280x960&amp;quality=95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37" b="16315"/>
          <a:stretch/>
        </p:blipFill>
        <p:spPr bwMode="auto">
          <a:xfrm>
            <a:off x="190500" y="5600699"/>
            <a:ext cx="6060635" cy="358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78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9397" y="124328"/>
            <a:ext cx="3507151" cy="1345870"/>
          </a:xfrm>
          <a:prstGeom prst="rect">
            <a:avLst/>
          </a:prstGeom>
        </p:spPr>
      </p:pic>
      <p:sp>
        <p:nvSpPr>
          <p:cNvPr id="24" name="TextBox 6"/>
          <p:cNvSpPr txBox="1"/>
          <p:nvPr/>
        </p:nvSpPr>
        <p:spPr>
          <a:xfrm>
            <a:off x="-2438400" y="311425"/>
            <a:ext cx="15773400" cy="97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69"/>
              </a:lnSpc>
              <a:spcBef>
                <a:spcPct val="0"/>
              </a:spcBef>
            </a:pPr>
            <a:r>
              <a:rPr lang="ru-RU" sz="6000" b="1" dirty="0" smtClean="0">
                <a:solidFill>
                  <a:srgbClr val="F1A815"/>
                </a:solidFill>
                <a:latin typeface="Repo Black"/>
              </a:rPr>
              <a:t>Прогулка</a:t>
            </a:r>
            <a:endParaRPr lang="en-US" sz="6000" b="1" dirty="0">
              <a:solidFill>
                <a:srgbClr val="F1A815"/>
              </a:solidFill>
              <a:latin typeface="Repo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2374" y="3029214"/>
            <a:ext cx="2868348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Наблюдение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4137" y="4013157"/>
            <a:ext cx="662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Open Sans" charset="0"/>
                <a:ea typeface="Open Sans" charset="0"/>
                <a:cs typeface="Open Sans" charset="0"/>
              </a:rPr>
              <a:t>- Выбор объекта (живая и неживая природа).</a:t>
            </a:r>
          </a:p>
          <a:p>
            <a:r>
              <a:rPr lang="ru-RU" sz="2800" dirty="0" smtClean="0">
                <a:latin typeface="Open Sans" charset="0"/>
                <a:ea typeface="Open Sans" charset="0"/>
                <a:cs typeface="Open Sans" charset="0"/>
              </a:rPr>
              <a:t>- Беседа.</a:t>
            </a:r>
          </a:p>
          <a:p>
            <a:r>
              <a:rPr lang="ru-RU" sz="2800" dirty="0" smtClean="0">
                <a:latin typeface="Open Sans" charset="0"/>
                <a:ea typeface="Open Sans" charset="0"/>
                <a:cs typeface="Open Sans" charset="0"/>
              </a:rPr>
              <a:t>- Подбор дидактических игр на закрепление и активизацию словаря.</a:t>
            </a:r>
          </a:p>
          <a:p>
            <a:r>
              <a:rPr lang="ru-RU" sz="2800" dirty="0" smtClean="0">
                <a:latin typeface="Open Sans" charset="0"/>
                <a:ea typeface="Open Sans" charset="0"/>
                <a:cs typeface="Open Sans" charset="0"/>
              </a:rPr>
              <a:t>- Использование альбомов наблюдения.</a:t>
            </a:r>
            <a:endParaRPr lang="ru-RU" sz="28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6148" name="Picture 4" descr="https://petplus.com.ua/image/catalog/bird/Padovan/European-star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94503" y="156145"/>
            <a:ext cx="2160894" cy="162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60339" y="708247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Open Sans" charset="0"/>
                <a:ea typeface="Open Sans" charset="0"/>
                <a:cs typeface="Open Sans" charset="0"/>
              </a:rPr>
              <a:t>Расскажите, какой он, скворец?</a:t>
            </a:r>
            <a:endParaRPr lang="ru-RU" sz="2800" b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6150" name="Picture 6" descr="https://i.mycdn.me/i?r=AzEPZsRbOZEKgBhR0XGMT1RkZh6ykSd8SwHChRtt-fSXBKaKTM5SRkZCeTgDn6uOy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921978"/>
            <a:ext cx="1442279" cy="156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712739" y="2286522"/>
            <a:ext cx="7244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Open Sans" charset="0"/>
                <a:ea typeface="Open Sans" charset="0"/>
                <a:cs typeface="Open Sans" charset="0"/>
              </a:rPr>
              <a:t>Скворцы не вьют </a:t>
            </a:r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гнезда, селятся </a:t>
            </a:r>
            <a:r>
              <a:rPr lang="ru-RU" sz="2400" dirty="0">
                <a:latin typeface="Open Sans" charset="0"/>
                <a:ea typeface="Open Sans" charset="0"/>
                <a:cs typeface="Open Sans" charset="0"/>
              </a:rPr>
              <a:t>в дуплах деревьев </a:t>
            </a:r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или </a:t>
            </a:r>
            <a:r>
              <a:rPr lang="ru-RU" sz="2400" dirty="0">
                <a:latin typeface="Open Sans" charset="0"/>
                <a:ea typeface="Open Sans" charset="0"/>
                <a:cs typeface="Open Sans" charset="0"/>
              </a:rPr>
              <a:t>в специальных домиках, построенных для них людьми.</a:t>
            </a:r>
          </a:p>
        </p:txBody>
      </p:sp>
      <p:pic>
        <p:nvPicPr>
          <p:cNvPr id="6152" name="Picture 8" descr="https://i-spol.com/media/product_image/xvxbmK1uqTZy65YQiR2TqFFn7WjTYEA35KG1b3D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34487" y="3675545"/>
            <a:ext cx="2136952" cy="160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610600" y="1921978"/>
            <a:ext cx="7962510" cy="160898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610600" y="3987939"/>
            <a:ext cx="6139621" cy="120032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Open Sans" charset="0"/>
                <a:ea typeface="Open Sans" charset="0"/>
                <a:cs typeface="Open Sans" charset="0"/>
              </a:rPr>
              <a:t>Дидактические </a:t>
            </a:r>
            <a:r>
              <a:rPr lang="ru-RU" sz="2400" b="1" dirty="0">
                <a:latin typeface="Open Sans" charset="0"/>
                <a:ea typeface="Open Sans" charset="0"/>
                <a:cs typeface="Open Sans" charset="0"/>
              </a:rPr>
              <a:t>игры: </a:t>
            </a:r>
            <a:endParaRPr lang="ru-RU" sz="2400" b="1" dirty="0" smtClean="0">
              <a:latin typeface="Open Sans" charset="0"/>
              <a:ea typeface="Open Sans" charset="0"/>
              <a:cs typeface="Open Sans" charset="0"/>
            </a:endParaRPr>
          </a:p>
          <a:p>
            <a:pPr algn="ctr"/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«</a:t>
            </a:r>
            <a:r>
              <a:rPr lang="ru-RU" sz="2400" dirty="0">
                <a:latin typeface="Open Sans" charset="0"/>
                <a:ea typeface="Open Sans" charset="0"/>
                <a:cs typeface="Open Sans" charset="0"/>
              </a:rPr>
              <a:t>Что умеют делать птицы?», «Назови птенцов», «Кого выводят птицы</a:t>
            </a:r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?».</a:t>
            </a:r>
            <a:endParaRPr lang="ru-RU" sz="24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6" name="AutoShape 12" descr="https://sun9-69.userapi.com/s/v1/if2/glZrtafqLcRf4w0uyuc2W5U1ZHRZL-Mce7aAGOm1zaeBwo8a_XxMxsXsLb3rd-B0PHXonM_XwSq-CkSxVfxBd5DN.jpg?size=810x1080&amp;quality=95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0" name="Picture 16" descr="C:\Users\HOME\Desktop\презент\Безымянный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90"/>
          <a:stretch/>
        </p:blipFill>
        <p:spPr bwMode="auto">
          <a:xfrm>
            <a:off x="12897853" y="7157195"/>
            <a:ext cx="4031130" cy="30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C:\Users\HOME\Desktop\презент\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1739" y="6037678"/>
            <a:ext cx="3000849" cy="410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814183" y="6081414"/>
            <a:ext cx="4114800" cy="83099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Open Sans" charset="0"/>
                <a:ea typeface="Open Sans" charset="0"/>
                <a:cs typeface="Open Sans" charset="0"/>
              </a:rPr>
              <a:t>Альбом наблюдения за птицами</a:t>
            </a:r>
            <a:endParaRPr lang="ru-RU" sz="2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8" name="Левая фигурная скобка 17"/>
          <p:cNvSpPr/>
          <p:nvPr/>
        </p:nvSpPr>
        <p:spPr>
          <a:xfrm>
            <a:off x="7010400" y="495300"/>
            <a:ext cx="1447800" cy="9648398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1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9397" y="124328"/>
            <a:ext cx="3507151" cy="1345870"/>
          </a:xfrm>
          <a:prstGeom prst="rect">
            <a:avLst/>
          </a:prstGeom>
        </p:spPr>
      </p:pic>
      <p:sp>
        <p:nvSpPr>
          <p:cNvPr id="24" name="TextBox 6"/>
          <p:cNvSpPr txBox="1"/>
          <p:nvPr/>
        </p:nvSpPr>
        <p:spPr>
          <a:xfrm>
            <a:off x="-2438400" y="311425"/>
            <a:ext cx="15773400" cy="97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69"/>
              </a:lnSpc>
              <a:spcBef>
                <a:spcPct val="0"/>
              </a:spcBef>
            </a:pPr>
            <a:r>
              <a:rPr lang="ru-RU" sz="6000" b="1" dirty="0" smtClean="0">
                <a:solidFill>
                  <a:srgbClr val="F1A815"/>
                </a:solidFill>
                <a:latin typeface="Repo Black"/>
              </a:rPr>
              <a:t>Прогулка</a:t>
            </a:r>
            <a:endParaRPr lang="en-US" sz="6000" b="1" dirty="0">
              <a:solidFill>
                <a:srgbClr val="F1A815"/>
              </a:solidFill>
              <a:latin typeface="Repo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086100"/>
            <a:ext cx="5257800" cy="120032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Поисковая деятельность, экспериментирование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7975" y="5033211"/>
            <a:ext cx="69026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smtClean="0">
                <a:latin typeface="Open Sans" charset="0"/>
                <a:ea typeface="Open Sans" charset="0"/>
                <a:cs typeface="Open Sans" charset="0"/>
              </a:rPr>
              <a:t>Проблемные вопросы</a:t>
            </a:r>
            <a:r>
              <a:rPr lang="ru-RU" sz="28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2800" dirty="0" smtClean="0">
                <a:latin typeface="Open Sans" charset="0"/>
                <a:ea typeface="Open Sans" charset="0"/>
                <a:cs typeface="Open Sans" charset="0"/>
              </a:rPr>
              <a:t>и гипотезы.</a:t>
            </a:r>
            <a:endParaRPr lang="ru-RU" sz="2800" dirty="0">
              <a:latin typeface="Open Sans" charset="0"/>
              <a:ea typeface="Open Sans" charset="0"/>
              <a:cs typeface="Open Sans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Open Sans" charset="0"/>
                <a:ea typeface="Open Sans" charset="0"/>
                <a:cs typeface="Open Sans" charset="0"/>
              </a:rPr>
              <a:t>Поисковые карты.</a:t>
            </a:r>
            <a:endParaRPr lang="ru-RU" sz="2800" dirty="0">
              <a:latin typeface="Open Sans" charset="0"/>
              <a:ea typeface="Open Sans" charset="0"/>
              <a:cs typeface="Open Sans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Open Sans" charset="0"/>
                <a:ea typeface="Open Sans" charset="0"/>
                <a:cs typeface="Open Sans" charset="0"/>
              </a:rPr>
              <a:t>Объяснение пословиц и поговорок.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Open Sans" charset="0"/>
                <a:ea typeface="Open Sans" charset="0"/>
                <a:cs typeface="Open Sans" charset="0"/>
              </a:rPr>
              <a:t>Эксперименты.</a:t>
            </a:r>
            <a:endParaRPr lang="ru-RU" sz="28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6" name="AutoShape 12" descr="https://sun9-69.userapi.com/s/v1/if2/glZrtafqLcRf4w0uyuc2W5U1ZHRZL-Mce7aAGOm1zaeBwo8a_XxMxsXsLb3rd-B0PHXonM_XwSq-CkSxVfxBd5DN.jpg?size=810x1080&amp;quality=95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6858000" y="436342"/>
            <a:ext cx="1447800" cy="9648398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sun9-50.userapi.com/s/v1/if2/zV1cu62G84AZi-5XjROA_uAqBBBYwNiIUjJHuaCMmntN-d3TGfCTapv6PmAbL2y8s3mFz7GuOkCmUg0mZL0DMh30.jpg?size=1280x853&amp;quality=95&amp;type=album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41" r="21414"/>
          <a:stretch/>
        </p:blipFill>
        <p:spPr bwMode="auto">
          <a:xfrm>
            <a:off x="11853110" y="1470198"/>
            <a:ext cx="5402179" cy="635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34800" y="870033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Open Sans" charset="0"/>
                <a:ea typeface="Open Sans" charset="0"/>
                <a:cs typeface="Open Sans" charset="0"/>
              </a:rPr>
              <a:t>П</a:t>
            </a:r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очему люди летают, а птицы нет?</a:t>
            </a:r>
          </a:p>
          <a:p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Как помочь птицам весной?</a:t>
            </a:r>
          </a:p>
          <a:p>
            <a:r>
              <a:rPr lang="ru-RU" sz="2400" dirty="0" smtClean="0">
                <a:latin typeface="Open Sans" charset="0"/>
                <a:ea typeface="Open Sans" charset="0"/>
                <a:cs typeface="Open Sans" charset="0"/>
              </a:rPr>
              <a:t>Что случиться, если не будет птиц?</a:t>
            </a:r>
            <a:endParaRPr lang="ru-RU" sz="24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31542" y="1239364"/>
            <a:ext cx="3703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Проблемные вопросы: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54453" y="4222488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Поисковые карты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557836" y="732141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Open Sans" charset="0"/>
                <a:ea typeface="Open Sans" charset="0"/>
                <a:cs typeface="Open Sans" charset="0"/>
              </a:rPr>
              <a:t>Пословицы и поговорки:</a:t>
            </a:r>
            <a:endParaRPr lang="ru-RU" sz="2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06516" y="7321410"/>
            <a:ext cx="6899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Open Sans" charset="0"/>
                <a:ea typeface="Open Sans" charset="0"/>
                <a:cs typeface="Open Sans" charset="0"/>
              </a:rPr>
              <a:t>Скворец с сорокой в одном гнезде не живут.</a:t>
            </a:r>
            <a:endParaRPr lang="ru-RU" sz="24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83899" y="8034634"/>
            <a:ext cx="5702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Open Sans" charset="0"/>
                <a:ea typeface="Open Sans" charset="0"/>
                <a:cs typeface="Open Sans" charset="0"/>
              </a:rPr>
              <a:t>Опыт</a:t>
            </a:r>
            <a:r>
              <a:rPr lang="ru-RU" sz="2400" dirty="0">
                <a:latin typeface="Open Sans" charset="0"/>
                <a:ea typeface="Open Sans" charset="0"/>
                <a:cs typeface="Open Sans" charset="0"/>
              </a:rPr>
              <a:t> «Из чего птицы строят гнезда»</a:t>
            </a:r>
          </a:p>
        </p:txBody>
      </p:sp>
      <p:pic>
        <p:nvPicPr>
          <p:cNvPr id="7172" name="Picture 4" descr="https://www.maam.ru/upload/blogs/detsad-34253-141604849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 rot="16200000">
            <a:off x="7863311" y="8409358"/>
            <a:ext cx="1737947" cy="161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vatars.mds.yandex.net/i?id=2a00000179f7b105a8a491455102f45c04f1-2037526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97" t="15996" r="9023" b="13437"/>
          <a:stretch/>
        </p:blipFill>
        <p:spPr bwMode="auto">
          <a:xfrm>
            <a:off x="9538692" y="8702954"/>
            <a:ext cx="1873918" cy="158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avatars.mds.yandex.net/i?id=905416024a3dcdb205100de2bfb25b7f-4893271-images-thumbs&amp;n=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07" r="15726"/>
          <a:stretch/>
        </p:blipFill>
        <p:spPr bwMode="auto">
          <a:xfrm>
            <a:off x="11394483" y="8413794"/>
            <a:ext cx="1532021" cy="17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static-sl.insales.ru/images/products/1/2274/349538530/DSC023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23861" y="8401706"/>
            <a:ext cx="1830339" cy="183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avatars.mds.yandex.net/i?id=b9084b3bcf186ffec9355cb277855a39-5668605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0674" y="8470231"/>
            <a:ext cx="1693290" cy="169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clipart-best.com/img/equals/equals-clip-art-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06501" y="9115377"/>
            <a:ext cx="759200" cy="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16" descr="https://selo-exp.com/wp-content/uploads/2017/05/%D0%92-%D0%BA%D0%B0%D1%87%D0%B5%D1%81%D1%82%D0%B2%D0%B5-%D0%BD%D0%B0%D0%BF%D0%BE%D0%BB%D0%BD%D0%B8%D1%82%D0%B5%D0%BB%D1%8F-%D0%BC%D0%BE%D0%B6%D0%BD%D0%BE-%D0%B2%D0%B7%D1%8F%D1%82%D1%8C-%D1%81%D0%BE%D0%BB%D0%BE%D0%BC%D1%83-%D0%B8%D0%BB%D0%B8-%D1%81%D1%83%D1%88%D0%B5%D0%BD%D0%BD%D1%83%D1%8E-%D1%82%D1%80%D0%B0%D0%B2%D1%8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6" name="Picture 18" descr="https://avatars.mds.yandex.net/i?id=d2d7b04d66494a08411c2b0cad204d67_l-5248728-images-thumbs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54477" y="8496299"/>
            <a:ext cx="1733523" cy="17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24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569</Words>
  <Application>Microsoft Office PowerPoint</Application>
  <PresentationFormat>Произвольный</PresentationFormat>
  <Paragraphs>84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Repo Black</vt:lpstr>
      <vt:lpstr>Open Sans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активизация словаря страших дошкольников</dc:title>
  <dc:creator>HOME</dc:creator>
  <cp:lastModifiedBy>User</cp:lastModifiedBy>
  <cp:revision>64</cp:revision>
  <dcterms:created xsi:type="dcterms:W3CDTF">2006-08-16T00:00:00Z</dcterms:created>
  <dcterms:modified xsi:type="dcterms:W3CDTF">2022-04-20T09:16:10Z</dcterms:modified>
  <dc:identifier>DAE984Icygw</dc:identifier>
</cp:coreProperties>
</file>